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4" r:id="rId12"/>
    <p:sldId id="266" r:id="rId13"/>
    <p:sldId id="267" r:id="rId14"/>
    <p:sldId id="268" r:id="rId15"/>
    <p:sldId id="287" r:id="rId16"/>
    <p:sldId id="288" r:id="rId17"/>
    <p:sldId id="289" r:id="rId18"/>
    <p:sldId id="290" r:id="rId19"/>
    <p:sldId id="284" r:id="rId20"/>
    <p:sldId id="291" r:id="rId21"/>
    <p:sldId id="286" r:id="rId22"/>
    <p:sldId id="282" r:id="rId23"/>
    <p:sldId id="283" r:id="rId24"/>
    <p:sldId id="285" r:id="rId25"/>
    <p:sldId id="270" r:id="rId26"/>
    <p:sldId id="271" r:id="rId27"/>
    <p:sldId id="273" r:id="rId28"/>
    <p:sldId id="275" r:id="rId29"/>
    <p:sldId id="276" r:id="rId30"/>
    <p:sldId id="274" r:id="rId31"/>
    <p:sldId id="27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579"/>
    <a:srgbClr val="FF9300"/>
    <a:srgbClr val="FFA202"/>
    <a:srgbClr val="002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2" d="100"/>
          <a:sy n="102" d="100"/>
        </p:scale>
        <p:origin x="19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9F220-CC04-6910-7ACE-C570134A11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CE2F34-4236-2386-DE0C-03D35EC84A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CEFD5-71A7-DF46-D76B-2E5EBD728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C179A-E86A-EF48-8C3E-7AEB49C8E1A9}" type="datetimeFigureOut">
              <a:rPr lang="en-US" smtClean="0"/>
              <a:t>8/20/23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93B7A-D306-2B9A-68E8-7970095C2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CAD10-9D8D-9909-9FB7-35EF39E84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15119-778C-184F-8F7A-E48BD0F28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27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6EE83-A1F9-7CED-521B-8B101C606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058F82-B3A1-F967-4534-5B52B171B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BF2BC-6EC2-7692-AEB8-A7601FAA1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C179A-E86A-EF48-8C3E-7AEB49C8E1A9}" type="datetimeFigureOut">
              <a:rPr lang="en-US" smtClean="0"/>
              <a:t>8/20/23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6F9A5-F876-BD15-8B49-B77263D8E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6FC3B-1FF0-C6BD-A578-274D83021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15119-778C-184F-8F7A-E48BD0F28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366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661B8E-F535-35DA-A135-0EB4F3B31C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6519EB-B3F6-63DB-7DFB-5CEB3E0874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694762-095D-3F61-45E0-B050837A3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C179A-E86A-EF48-8C3E-7AEB49C8E1A9}" type="datetimeFigureOut">
              <a:rPr lang="en-US" smtClean="0"/>
              <a:t>8/20/23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DCD4C-5F53-B2A0-4268-57125FEB4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1ABF7-38D6-5B79-E103-93C5869D9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15119-778C-184F-8F7A-E48BD0F28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391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E5E17-818B-461F-C82C-0ED06400A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240BE-B2E7-7E57-3521-45192808D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14203-7852-FED6-D6A5-91E4A7EEF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C179A-E86A-EF48-8C3E-7AEB49C8E1A9}" type="datetimeFigureOut">
              <a:rPr lang="en-US" smtClean="0"/>
              <a:t>8/20/23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BF74E-4BE5-CD91-E336-B6E04D9D1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2E6F2-F65A-0361-A2F8-3DD4D04B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15119-778C-184F-8F7A-E48BD0F28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247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690B3-F89A-FC21-2852-B3F55FE00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7B9F6D-F049-F7F2-9106-4A73BDDFA3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4D620-80BD-199F-BEEF-D18BC62B4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C179A-E86A-EF48-8C3E-7AEB49C8E1A9}" type="datetimeFigureOut">
              <a:rPr lang="en-US" smtClean="0"/>
              <a:t>8/20/23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B408A-FC37-8688-C46D-3ECF82CF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81968-45FF-6977-43CD-1C00D22FD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15119-778C-184F-8F7A-E48BD0F28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497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542BA-6458-52DE-858A-8BC2BEFA1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BCD37-84AD-D79D-2DA1-9897A8AEC5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5F7E1E-CD2B-B147-A362-B895D57C08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23FC3C-B28E-15C8-E8EB-299FB68A0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C179A-E86A-EF48-8C3E-7AEB49C8E1A9}" type="datetimeFigureOut">
              <a:rPr lang="en-US" smtClean="0"/>
              <a:t>8/20/23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3FC493-0066-B471-C6BB-83850D63E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3420A2-A4C8-D7DA-B03F-1F9A72DE7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15119-778C-184F-8F7A-E48BD0F28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319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49E32-AF71-A5CB-24F5-72AAD8C75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8AC1A-7AD6-C762-2E83-8ABC9A56E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611E06-0089-658D-6046-DBC96509C6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A40EEF-5ED0-5147-0CD9-9EB43AE5BB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D37E30-0C5F-F698-9075-4EA639109F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DD71EF-2FCE-AE65-44D3-9B660B4DE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C179A-E86A-EF48-8C3E-7AEB49C8E1A9}" type="datetimeFigureOut">
              <a:rPr lang="en-US" smtClean="0"/>
              <a:t>8/20/23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127BBF-5FDF-8357-FFCD-FE8441CD2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D7B44B-14A5-2990-41B0-2F7B71944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15119-778C-184F-8F7A-E48BD0F28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07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2CFF4-4518-C817-EA5A-B9EAD93E7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6BFD6C-1E3E-BEB5-6CF9-A76113CA0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C179A-E86A-EF48-8C3E-7AEB49C8E1A9}" type="datetimeFigureOut">
              <a:rPr lang="en-US" smtClean="0"/>
              <a:t>8/20/23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FCF86F-79F5-DB9A-4057-D93091E9D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92E123-4092-2B34-EAE3-50777D478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15119-778C-184F-8F7A-E48BD0F28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40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46CD46-75E1-0401-715A-CF0D925B9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C179A-E86A-EF48-8C3E-7AEB49C8E1A9}" type="datetimeFigureOut">
              <a:rPr lang="en-US" smtClean="0"/>
              <a:t>8/20/23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382C50-6898-7D53-B88E-11D0C68B8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8641C-90B0-4B00-9DD0-8D9CF5621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15119-778C-184F-8F7A-E48BD0F28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40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261D7-15B6-6D65-74EB-B57813F89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0907F-C63D-4F02-5524-39B991F04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5E5433-4B2E-B621-FE60-FD3BBEAFF3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DEF222-299C-AC3B-D510-45B83E0CD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C179A-E86A-EF48-8C3E-7AEB49C8E1A9}" type="datetimeFigureOut">
              <a:rPr lang="en-US" smtClean="0"/>
              <a:t>8/20/23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5E3368-8412-A0EF-1E5E-D128EC93F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075351-B5A9-41A6-8621-DF68429D8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15119-778C-184F-8F7A-E48BD0F28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103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5A7C5-8A64-38EC-3064-5121FC069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E1BF9E-9D6A-30A5-E0AB-23741C93A9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D36C11-A981-E64B-3EA3-33158CC307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C0FF05-2EFC-FEC6-D3CA-DE7CD92A8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DC179A-E86A-EF48-8C3E-7AEB49C8E1A9}" type="datetimeFigureOut">
              <a:rPr lang="en-US" smtClean="0"/>
              <a:t>8/20/23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5100A7-4052-B847-C997-2ADE8F837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23EFC2-EC0A-CAEB-4534-416A57A6D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15119-778C-184F-8F7A-E48BD0F28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721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2819B2-FD3D-631E-BF4A-69DC2FA04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18763-1350-FAC1-1ED5-25ADD581E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F7C82-DC0B-72F5-37D4-49B2EA504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DC179A-E86A-EF48-8C3E-7AEB49C8E1A9}" type="datetimeFigureOut">
              <a:rPr lang="en-US" smtClean="0"/>
              <a:t>8/20/23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0FC95-A332-99D4-35F8-F766B48776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D0146-BC47-DFAF-DEE2-EA2DD6292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715119-778C-184F-8F7A-E48BD0F28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076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06B07-8D12-780A-D3EE-7F9D85D969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Busy Bee ideas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311910-1DF1-1697-0D7E-BB35039DF5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Loren Rieffer-Champlin</a:t>
            </a:r>
          </a:p>
        </p:txBody>
      </p:sp>
    </p:spTree>
    <p:extLst>
      <p:ext uri="{BB962C8B-B14F-4D97-AF65-F5344CB8AC3E}">
        <p14:creationId xmlns:p14="http://schemas.microsoft.com/office/powerpoint/2010/main" val="1907720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B0720-B58F-EC9F-B69A-BD1EFE8E4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Triggers for state transitions.  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1581E5-D3D2-108C-714B-681FAFC2E16E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Progress -&gt; Dodge:</a:t>
            </a:r>
          </a:p>
        </p:txBody>
      </p:sp>
      <p:pic>
        <p:nvPicPr>
          <p:cNvPr id="5" name="Picture 4" descr="A diagram of a threat control&#10;&#10;Description automatically generated">
            <a:extLst>
              <a:ext uri="{FF2B5EF4-FFF2-40B4-BE49-F238E27FC236}">
                <a16:creationId xmlns:a16="http://schemas.microsoft.com/office/drawing/2014/main" id="{884F154F-7890-9567-D124-35E66BB94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8986" y="2145356"/>
            <a:ext cx="7772400" cy="385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547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B0720-B58F-EC9F-B69A-BD1EFE8E4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Triggers for state transitions.  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1581E5-D3D2-108C-714B-681FAFC2E16E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Progress -&gt; Progress:</a:t>
            </a:r>
          </a:p>
        </p:txBody>
      </p:sp>
      <p:pic>
        <p:nvPicPr>
          <p:cNvPr id="6" name="Picture 5" descr="A diagram of a triangle with red circles and a black line&#10;&#10;Description automatically generated">
            <a:extLst>
              <a:ext uri="{FF2B5EF4-FFF2-40B4-BE49-F238E27FC236}">
                <a16:creationId xmlns:a16="http://schemas.microsoft.com/office/drawing/2014/main" id="{DF8F088A-9780-FA68-A957-96B5E4BC7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470070"/>
            <a:ext cx="6903720" cy="391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22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B0720-B58F-EC9F-B69A-BD1EFE8E4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Triggers for state transitions.  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1581E5-D3D2-108C-714B-681FAFC2E16E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Progress -&gt; Backup:</a:t>
            </a:r>
          </a:p>
        </p:txBody>
      </p:sp>
      <p:pic>
        <p:nvPicPr>
          <p:cNvPr id="5" name="Picture 4" descr="A picture containing line, circle, screenshot, diagram&#10;&#10;Description automatically generated">
            <a:extLst>
              <a:ext uri="{FF2B5EF4-FFF2-40B4-BE49-F238E27FC236}">
                <a16:creationId xmlns:a16="http://schemas.microsoft.com/office/drawing/2014/main" id="{58D2BAF3-85D1-23D5-1AC0-5B54CA81C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866" y="1908479"/>
            <a:ext cx="7772400" cy="372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837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92CFA-5BCE-47D2-2A25-F1576F7E7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Trajectory 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E7CE1-3734-1D8C-82B3-ABE931A85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Research Question: How does experience affect obstacle trajectory predictions?</a:t>
            </a:r>
          </a:p>
        </p:txBody>
      </p:sp>
    </p:spTree>
    <p:extLst>
      <p:ext uri="{BB962C8B-B14F-4D97-AF65-F5344CB8AC3E}">
        <p14:creationId xmlns:p14="http://schemas.microsoft.com/office/powerpoint/2010/main" val="1760167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 with idea concept">
            <a:extLst>
              <a:ext uri="{FF2B5EF4-FFF2-40B4-BE49-F238E27FC236}">
                <a16:creationId xmlns:a16="http://schemas.microsoft.com/office/drawing/2014/main" id="{01763AFE-F3D5-6C5B-6523-E5AAE29A08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96" b="1483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D309D6-3B1A-2B8F-E4FF-E6EE262C8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New Ideas (8/20)</a:t>
            </a:r>
          </a:p>
        </p:txBody>
      </p:sp>
    </p:spTree>
    <p:extLst>
      <p:ext uri="{BB962C8B-B14F-4D97-AF65-F5344CB8AC3E}">
        <p14:creationId xmlns:p14="http://schemas.microsoft.com/office/powerpoint/2010/main" val="29895568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A20E9-B1F5-B846-52F4-0EF091615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of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B6629-3833-8AA2-8710-687FBC57A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From Kaminka, </a:t>
            </a:r>
            <a:r>
              <a:rPr lang="en-US" dirty="0" err="1"/>
              <a:t>Vered</a:t>
            </a:r>
            <a:r>
              <a:rPr lang="en-US" dirty="0"/>
              <a:t>, and </a:t>
            </a:r>
            <a:r>
              <a:rPr lang="en-US" dirty="0" err="1"/>
              <a:t>Agmon</a:t>
            </a:r>
            <a:r>
              <a:rPr lang="en-US" dirty="0"/>
              <a:t> (2018),</a:t>
            </a:r>
          </a:p>
        </p:txBody>
      </p:sp>
      <p:pic>
        <p:nvPicPr>
          <p:cNvPr id="5" name="Picture 4" descr="A close-up of a number&#10;&#10;Description automatically generated">
            <a:extLst>
              <a:ext uri="{FF2B5EF4-FFF2-40B4-BE49-F238E27FC236}">
                <a16:creationId xmlns:a16="http://schemas.microsoft.com/office/drawing/2014/main" id="{00A716C4-BB60-1207-E2F2-3F4D0825A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024" y="2456666"/>
            <a:ext cx="3954154" cy="97233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9C3B8A-5E0E-E415-4AEA-7BC8688FA2D7}"/>
                  </a:ext>
                </a:extLst>
              </p:cNvPr>
              <p:cNvSpPr txBox="1"/>
              <p:nvPr/>
            </p:nvSpPr>
            <p:spPr>
              <a:xfrm>
                <a:off x="1671224" y="4384120"/>
                <a:ext cx="7134574" cy="16441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Since there is only a single goal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𝑐𝑜𝑠𝑡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800" dirty="0"/>
                  <a:t>.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r>
                  <a:rPr lang="en-US" sz="2800" dirty="0"/>
                  <a:t> denotes an optimal plan. 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9C3B8A-5E0E-E415-4AEA-7BC8688FA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224" y="4384120"/>
                <a:ext cx="7134574" cy="1644168"/>
              </a:xfrm>
              <a:prstGeom prst="rect">
                <a:avLst/>
              </a:prstGeom>
              <a:blipFill>
                <a:blip r:embed="rId3"/>
                <a:stretch>
                  <a:fillRect l="-1776" t="-461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black text with a number of symbols&#10;&#10;Description automatically generated with medium confidence">
            <a:extLst>
              <a:ext uri="{FF2B5EF4-FFF2-40B4-BE49-F238E27FC236}">
                <a16:creationId xmlns:a16="http://schemas.microsoft.com/office/drawing/2014/main" id="{1AC8F8DA-A067-FF55-0E90-B08D34EAE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7024" y="3411787"/>
            <a:ext cx="3562350" cy="101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30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A20E9-B1F5-B846-52F4-0EF091615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of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B6629-3833-8AA2-8710-687FBC57A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From Kaminka, </a:t>
            </a:r>
            <a:r>
              <a:rPr lang="en-US" dirty="0" err="1"/>
              <a:t>Vered</a:t>
            </a:r>
            <a:r>
              <a:rPr lang="en-US" dirty="0"/>
              <a:t>, and </a:t>
            </a:r>
            <a:r>
              <a:rPr lang="en-US" dirty="0" err="1"/>
              <a:t>Agmon</a:t>
            </a:r>
            <a:r>
              <a:rPr lang="en-US" dirty="0"/>
              <a:t> (2018),</a:t>
            </a:r>
          </a:p>
        </p:txBody>
      </p:sp>
      <p:pic>
        <p:nvPicPr>
          <p:cNvPr id="5" name="Picture 4" descr="A close-up of a number&#10;&#10;Description automatically generated">
            <a:extLst>
              <a:ext uri="{FF2B5EF4-FFF2-40B4-BE49-F238E27FC236}">
                <a16:creationId xmlns:a16="http://schemas.microsoft.com/office/drawing/2014/main" id="{00A716C4-BB60-1207-E2F2-3F4D0825A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024" y="2456666"/>
            <a:ext cx="3954154" cy="972333"/>
          </a:xfrm>
          <a:prstGeom prst="rect">
            <a:avLst/>
          </a:prstGeom>
        </p:spPr>
      </p:pic>
      <p:pic>
        <p:nvPicPr>
          <p:cNvPr id="6" name="Picture 5" descr="A math equation with black text&#10;&#10;Description automatically generated">
            <a:extLst>
              <a:ext uri="{FF2B5EF4-FFF2-40B4-BE49-F238E27FC236}">
                <a16:creationId xmlns:a16="http://schemas.microsoft.com/office/drawing/2014/main" id="{52992840-5864-50CB-091F-C6540CC1C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024" y="4112101"/>
            <a:ext cx="2893060" cy="6908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6506CC-6D57-EE9B-EE55-E5E79A15818A}"/>
                  </a:ext>
                </a:extLst>
              </p:cNvPr>
              <p:cNvSpPr txBox="1"/>
              <p:nvPr/>
            </p:nvSpPr>
            <p:spPr>
              <a:xfrm>
                <a:off x="6196209" y="3765043"/>
                <a:ext cx="5157591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The error from attempting to match the observations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en-US" sz="2800" dirty="0"/>
                  <a:t> and a plan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E6506CC-6D57-EE9B-EE55-E5E79A158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209" y="3765043"/>
                <a:ext cx="5157591" cy="1384995"/>
              </a:xfrm>
              <a:prstGeom prst="rect">
                <a:avLst/>
              </a:prstGeom>
              <a:blipFill>
                <a:blip r:embed="rId4"/>
                <a:stretch>
                  <a:fillRect l="-2206" t="-4545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D05E066-E9C5-C409-0490-9E6955E72AA2}"/>
              </a:ext>
            </a:extLst>
          </p:cNvPr>
          <p:cNvCxnSpPr/>
          <p:nvPr/>
        </p:nvCxnSpPr>
        <p:spPr>
          <a:xfrm flipH="1">
            <a:off x="5740084" y="4572000"/>
            <a:ext cx="35591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5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A20E9-B1F5-B846-52F4-0EF091615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of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B6629-3833-8AA2-8710-687FBC57A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From Kaminka, </a:t>
            </a:r>
            <a:r>
              <a:rPr lang="en-US" dirty="0" err="1"/>
              <a:t>Vered</a:t>
            </a:r>
            <a:r>
              <a:rPr lang="en-US" dirty="0"/>
              <a:t>, and </a:t>
            </a:r>
            <a:r>
              <a:rPr lang="en-US" dirty="0" err="1"/>
              <a:t>Agmon</a:t>
            </a:r>
            <a:r>
              <a:rPr lang="en-US" dirty="0"/>
              <a:t> (2018),</a:t>
            </a:r>
          </a:p>
        </p:txBody>
      </p:sp>
      <p:pic>
        <p:nvPicPr>
          <p:cNvPr id="5" name="Picture 4" descr="A close-up of a number&#10;&#10;Description automatically generated">
            <a:extLst>
              <a:ext uri="{FF2B5EF4-FFF2-40B4-BE49-F238E27FC236}">
                <a16:creationId xmlns:a16="http://schemas.microsoft.com/office/drawing/2014/main" id="{00A716C4-BB60-1207-E2F2-3F4D0825A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024" y="2456666"/>
            <a:ext cx="3954154" cy="97233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29F993-9702-6954-FFC0-9F2873C11EF7}"/>
                  </a:ext>
                </a:extLst>
              </p:cNvPr>
              <p:cNvSpPr txBox="1"/>
              <p:nvPr/>
            </p:nvSpPr>
            <p:spPr>
              <a:xfrm>
                <a:off x="2740603" y="3428999"/>
                <a:ext cx="5990037" cy="1386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We can constrain a planner to generate plans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800" dirty="0"/>
                  <a:t> In other words, plans that incorporate the observations in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A29F993-9702-6954-FFC0-9F2873C11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0603" y="3428999"/>
                <a:ext cx="5990037" cy="1386405"/>
              </a:xfrm>
              <a:prstGeom prst="rect">
                <a:avLst/>
              </a:prstGeom>
              <a:blipFill>
                <a:blip r:embed="rId3"/>
                <a:stretch>
                  <a:fillRect l="-2331" t="-4505" r="-1059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5A6212-38CC-94D8-5916-5D1BF9873CD8}"/>
                  </a:ext>
                </a:extLst>
              </p:cNvPr>
              <p:cNvSpPr txBox="1"/>
              <p:nvPr/>
            </p:nvSpPr>
            <p:spPr>
              <a:xfrm>
                <a:off x="3169705" y="4950341"/>
                <a:ext cx="3906454" cy="5246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For any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p>
                        </m:sSup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5A6212-38CC-94D8-5916-5D1BF9873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705" y="4950341"/>
                <a:ext cx="3906454" cy="524631"/>
              </a:xfrm>
              <a:prstGeom prst="rect">
                <a:avLst/>
              </a:prstGeom>
              <a:blipFill>
                <a:blip r:embed="rId4"/>
                <a:stretch>
                  <a:fillRect l="-3236" t="-9302" b="-3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0812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A20E9-B1F5-B846-52F4-0EF091615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Likelihood of path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DB6629-3833-8AA2-8710-687FBC57A0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Thus,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p>
                        </m:sSup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𝑐𝑜𝑠𝑡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/>
                  <a:t> for any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DB6629-3833-8AA2-8710-687FBC57A0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2796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16AD-19E1-40CB-B51C-1F952D5E4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 cost function</a:t>
            </a:r>
          </a:p>
        </p:txBody>
      </p:sp>
      <p:pic>
        <p:nvPicPr>
          <p:cNvPr id="5" name="Picture 4" descr="A close-up of a logo&#10;&#10;Description automatically generated">
            <a:extLst>
              <a:ext uri="{FF2B5EF4-FFF2-40B4-BE49-F238E27FC236}">
                <a16:creationId xmlns:a16="http://schemas.microsoft.com/office/drawing/2014/main" id="{AB9AD123-636C-B477-3269-DDC1A63E3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461" y="3016250"/>
            <a:ext cx="5499100" cy="825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3E3C57-90A7-8F1E-012D-1D313013B53F}"/>
              </a:ext>
            </a:extLst>
          </p:cNvPr>
          <p:cNvSpPr txBox="1"/>
          <p:nvPr/>
        </p:nvSpPr>
        <p:spPr>
          <a:xfrm>
            <a:off x="4308954" y="2646918"/>
            <a:ext cx="3068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computed for each path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C0EA6C-32CC-E207-D234-83873513FB8F}"/>
              </a:ext>
            </a:extLst>
          </p:cNvPr>
          <p:cNvSpPr txBox="1"/>
          <p:nvPr/>
        </p:nvSpPr>
        <p:spPr>
          <a:xfrm>
            <a:off x="4355642" y="3888114"/>
            <a:ext cx="4013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SES/RRT picks the path that minimizes w.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52CBFB-F6B9-E878-1FCB-857A32CC2C38}"/>
              </a:ext>
            </a:extLst>
          </p:cNvPr>
          <p:cNvSpPr txBox="1"/>
          <p:nvPr/>
        </p:nvSpPr>
        <p:spPr>
          <a:xfrm>
            <a:off x="2379946" y="5473874"/>
            <a:ext cx="75804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call it “greed”, but it can also be somewhat re-interpreted as risk tolerance. The greater it is, the more willing I am to risk collision to reduce my distance from the goal.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3266476-FC3F-0990-5E97-A68B8FB413F0}"/>
              </a:ext>
            </a:extLst>
          </p:cNvPr>
          <p:cNvCxnSpPr/>
          <p:nvPr/>
        </p:nvCxnSpPr>
        <p:spPr>
          <a:xfrm flipV="1">
            <a:off x="2870461" y="3429000"/>
            <a:ext cx="887347" cy="19697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056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 descr="Black wood background">
            <a:extLst>
              <a:ext uri="{FF2B5EF4-FFF2-40B4-BE49-F238E27FC236}">
                <a16:creationId xmlns:a16="http://schemas.microsoft.com/office/drawing/2014/main" id="{B525C5BF-7700-540B-C077-C4F3F63D40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413" b="731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104A42-7CE7-C143-7A15-5A7CBC5F4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Old Ideas (6/1)</a:t>
            </a:r>
          </a:p>
        </p:txBody>
      </p:sp>
    </p:spTree>
    <p:extLst>
      <p:ext uri="{BB962C8B-B14F-4D97-AF65-F5344CB8AC3E}">
        <p14:creationId xmlns:p14="http://schemas.microsoft.com/office/powerpoint/2010/main" val="153386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A20E9-B1F5-B846-52F4-0EF091615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 cost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DB6629-3833-8AA2-8710-687FBC57A0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Thus,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sup>
                        </m:sSup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/>
                  <a:t> for any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8DB6629-3833-8AA2-8710-687FBC57A0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3577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4120F-E632-1C75-FB4B-69AA40F4B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B4580D-0AAF-430F-16C5-EC10FD3639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consider ways to learn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Also, there may be two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parameters,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h𝑢𝑚𝑎𝑛</m:t>
                        </m:r>
                      </m:sub>
                    </m:sSub>
                  </m:oMath>
                </a14:m>
                <a:r>
                  <a:rPr lang="en-US" dirty="0"/>
                  <a:t> which represents the humans greediness/risk tolerance.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𝑎𝑔𝑒𝑛𝑡</m:t>
                        </m:r>
                      </m:sub>
                    </m:sSub>
                  </m:oMath>
                </a14:m>
                <a:r>
                  <a:rPr lang="en-US" dirty="0"/>
                  <a:t> which is what the human believes to be the agent’s greediness/risk tolerance. 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B4580D-0AAF-430F-16C5-EC10FD3639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9081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24301-D21E-6D25-25E3-EB007962E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Modifications to SES</a:t>
            </a:r>
          </a:p>
        </p:txBody>
      </p:sp>
      <p:pic>
        <p:nvPicPr>
          <p:cNvPr id="5" name="Picture 4" descr="A close-up of a math equation&#10;&#10;Description automatically generated">
            <a:extLst>
              <a:ext uri="{FF2B5EF4-FFF2-40B4-BE49-F238E27FC236}">
                <a16:creationId xmlns:a16="http://schemas.microsoft.com/office/drawing/2014/main" id="{2A7A9618-12F4-F03D-1E8F-E18F60193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296" y="2857500"/>
            <a:ext cx="4978400" cy="1143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21F43B-324F-481E-EE8F-A532928BD8B2}"/>
              </a:ext>
            </a:extLst>
          </p:cNvPr>
          <p:cNvSpPr txBox="1"/>
          <p:nvPr/>
        </p:nvSpPr>
        <p:spPr>
          <a:xfrm>
            <a:off x="3340274" y="2088715"/>
            <a:ext cx="4125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RRT (at least this version) only accepts paths under a fixed probability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54DF90-9482-177B-5A95-EE62C73997FB}"/>
              </a:ext>
            </a:extLst>
          </p:cNvPr>
          <p:cNvSpPr txBox="1"/>
          <p:nvPr/>
        </p:nvSpPr>
        <p:spPr>
          <a:xfrm>
            <a:off x="1905000" y="4299858"/>
            <a:ext cx="6094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for pruning out paths that are likely to lead to collisions</a:t>
            </a:r>
          </a:p>
        </p:txBody>
      </p:sp>
    </p:spTree>
    <p:extLst>
      <p:ext uri="{BB962C8B-B14F-4D97-AF65-F5344CB8AC3E}">
        <p14:creationId xmlns:p14="http://schemas.microsoft.com/office/powerpoint/2010/main" val="2003378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24301-D21E-6D25-25E3-EB007962E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Modifications to SES</a:t>
            </a:r>
          </a:p>
        </p:txBody>
      </p:sp>
      <p:pic>
        <p:nvPicPr>
          <p:cNvPr id="5" name="Picture 4" descr="A close-up of a math equation&#10;&#10;Description automatically generated">
            <a:extLst>
              <a:ext uri="{FF2B5EF4-FFF2-40B4-BE49-F238E27FC236}">
                <a16:creationId xmlns:a16="http://schemas.microsoft.com/office/drawing/2014/main" id="{2A7A9618-12F4-F03D-1E8F-E18F60193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296" y="2857500"/>
            <a:ext cx="4978400" cy="1143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21F43B-324F-481E-EE8F-A532928BD8B2}"/>
              </a:ext>
            </a:extLst>
          </p:cNvPr>
          <p:cNvSpPr txBox="1"/>
          <p:nvPr/>
        </p:nvSpPr>
        <p:spPr>
          <a:xfrm>
            <a:off x="3340274" y="2088715"/>
            <a:ext cx="4125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removed this since we might accidently prune out paths that match the true data.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AB8833E-1A66-9C55-8AD2-10AA3450F021}"/>
              </a:ext>
            </a:extLst>
          </p:cNvPr>
          <p:cNvCxnSpPr/>
          <p:nvPr/>
        </p:nvCxnSpPr>
        <p:spPr>
          <a:xfrm>
            <a:off x="3068877" y="3306871"/>
            <a:ext cx="328181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DE78E5B-C036-3E98-C723-99C3167AD239}"/>
              </a:ext>
            </a:extLst>
          </p:cNvPr>
          <p:cNvSpPr txBox="1"/>
          <p:nvPr/>
        </p:nvSpPr>
        <p:spPr>
          <a:xfrm>
            <a:off x="2353057" y="4122954"/>
            <a:ext cx="6584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planner is not meant to find an optimal path, but to mimic possible paths that the human-agent team will take. </a:t>
            </a:r>
            <a:r>
              <a:rPr lang="en-US" dirty="0" err="1"/>
              <a:t>Praccept</a:t>
            </a:r>
            <a:r>
              <a:rPr lang="en-US" dirty="0"/>
              <a:t> is also another parameter that needs to be tuned. </a:t>
            </a:r>
          </a:p>
        </p:txBody>
      </p:sp>
    </p:spTree>
    <p:extLst>
      <p:ext uri="{BB962C8B-B14F-4D97-AF65-F5344CB8AC3E}">
        <p14:creationId xmlns:p14="http://schemas.microsoft.com/office/powerpoint/2010/main" val="629799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B16AD-19E1-40CB-B51C-1F952D5E4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 replanning</a:t>
            </a:r>
          </a:p>
        </p:txBody>
      </p:sp>
      <p:pic>
        <p:nvPicPr>
          <p:cNvPr id="5" name="Picture 4" descr="A close-up of a logo&#10;&#10;Description automatically generated">
            <a:extLst>
              <a:ext uri="{FF2B5EF4-FFF2-40B4-BE49-F238E27FC236}">
                <a16:creationId xmlns:a16="http://schemas.microsoft.com/office/drawing/2014/main" id="{AB9AD123-636C-B477-3269-DDC1A63E3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775" y="1884135"/>
            <a:ext cx="5499100" cy="825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001F37-F4A8-7BD2-6563-A97D86C25D49}"/>
              </a:ext>
            </a:extLst>
          </p:cNvPr>
          <p:cNvSpPr txBox="1"/>
          <p:nvPr/>
        </p:nvSpPr>
        <p:spPr>
          <a:xfrm>
            <a:off x="2438399" y="2967335"/>
            <a:ext cx="685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SES uses </a:t>
            </a:r>
            <a:r>
              <a:rPr lang="en-US" dirty="0" err="1"/>
              <a:t>Praccept</a:t>
            </a:r>
            <a:r>
              <a:rPr lang="en-US" dirty="0"/>
              <a:t> (among other conditions) to trigger replanning. I instead want to formulate a new condition that involves the above equation.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5127070-CEEF-5F07-CEC0-BDED55A370BE}"/>
                  </a:ext>
                </a:extLst>
              </p:cNvPr>
              <p:cNvSpPr txBox="1"/>
              <p:nvPr/>
            </p:nvSpPr>
            <p:spPr>
              <a:xfrm>
                <a:off x="2386953" y="3986282"/>
                <a:ext cx="6596743" cy="1499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Something like,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𝑟𝑒𝑐𝑎𝑙𝑐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𝑜𝑟𝑖𝑔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, then replan. This “replan” could represent a takeover event.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represents the human's tolerance of the agent’s plan. There may be other “replan” triggers that represent the human recalibrating their beliefs about the agent’s plan.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5127070-CEEF-5F07-CEC0-BDED55A37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953" y="3986282"/>
                <a:ext cx="6596743" cy="1499898"/>
              </a:xfrm>
              <a:prstGeom prst="rect">
                <a:avLst/>
              </a:prstGeom>
              <a:blipFill>
                <a:blip r:embed="rId3"/>
                <a:stretch>
                  <a:fillRect l="-962" t="-1667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03433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19A75-6660-A2CC-B03F-5F46CD4A3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43"/>
            <a:ext cx="10515600" cy="1325563"/>
          </a:xfrm>
        </p:spPr>
        <p:txBody>
          <a:bodyPr/>
          <a:lstStyle/>
          <a:p>
            <a:r>
              <a:rPr lang="en-US" dirty="0"/>
              <a:t>Collision probabilities</a:t>
            </a:r>
          </a:p>
        </p:txBody>
      </p:sp>
      <p:pic>
        <p:nvPicPr>
          <p:cNvPr id="16" name="Picture 15" descr="A graph of a function&#10;&#10;Description automatically generated">
            <a:extLst>
              <a:ext uri="{FF2B5EF4-FFF2-40B4-BE49-F238E27FC236}">
                <a16:creationId xmlns:a16="http://schemas.microsoft.com/office/drawing/2014/main" id="{197F2138-AF9C-A896-3D97-2027F357E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804" y="1038877"/>
            <a:ext cx="7772400" cy="4488419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B50F1A94-03B6-F0D3-2BDE-0F96842A74EE}"/>
              </a:ext>
            </a:extLst>
          </p:cNvPr>
          <p:cNvSpPr/>
          <p:nvPr/>
        </p:nvSpPr>
        <p:spPr>
          <a:xfrm>
            <a:off x="1511543" y="5568602"/>
            <a:ext cx="250521" cy="2505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1A6AFC3-0ED6-1E49-BC35-B34AB877F85C}"/>
              </a:ext>
            </a:extLst>
          </p:cNvPr>
          <p:cNvCxnSpPr/>
          <p:nvPr/>
        </p:nvCxnSpPr>
        <p:spPr>
          <a:xfrm>
            <a:off x="1970314" y="5693862"/>
            <a:ext cx="709748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04066EE-FE43-6B0D-2962-96C6B4968E86}"/>
                  </a:ext>
                </a:extLst>
              </p:cNvPr>
              <p:cNvSpPr txBox="1"/>
              <p:nvPr/>
            </p:nvSpPr>
            <p:spPr>
              <a:xfrm>
                <a:off x="5333301" y="5623814"/>
                <a:ext cx="185756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04066EE-FE43-6B0D-2962-96C6B4968E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301" y="5623814"/>
                <a:ext cx="185756" cy="615553"/>
              </a:xfrm>
              <a:prstGeom prst="rect">
                <a:avLst/>
              </a:prstGeom>
              <a:blipFill>
                <a:blip r:embed="rId3"/>
                <a:stretch>
                  <a:fillRect l="-93333" r="-140000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4E1A492F-1AD9-89B0-CEC5-3D0C3D5147B3}"/>
              </a:ext>
            </a:extLst>
          </p:cNvPr>
          <p:cNvSpPr txBox="1"/>
          <p:nvPr/>
        </p:nvSpPr>
        <p:spPr>
          <a:xfrm>
            <a:off x="5906767" y="6054701"/>
            <a:ext cx="4829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mean distance traveled per some time step t.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6D9DF9B-1C67-14B7-B5E2-9E58699796AD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5693229" y="6008914"/>
            <a:ext cx="213538" cy="23045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CBC8BAC-3A95-7B03-F277-F7A1FFF11754}"/>
              </a:ext>
            </a:extLst>
          </p:cNvPr>
          <p:cNvSpPr txBox="1"/>
          <p:nvPr/>
        </p:nvSpPr>
        <p:spPr>
          <a:xfrm>
            <a:off x="6306683" y="1565778"/>
            <a:ext cx="2373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FFF"/>
                </a:solidFill>
              </a:rPr>
              <a:t>Occupancy Distribution</a:t>
            </a:r>
          </a:p>
        </p:txBody>
      </p:sp>
    </p:spTree>
    <p:extLst>
      <p:ext uri="{BB962C8B-B14F-4D97-AF65-F5344CB8AC3E}">
        <p14:creationId xmlns:p14="http://schemas.microsoft.com/office/powerpoint/2010/main" val="1344378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19A75-6660-A2CC-B03F-5F46CD4A3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perception of collision probabilities</a:t>
            </a:r>
          </a:p>
        </p:txBody>
      </p:sp>
      <p:pic>
        <p:nvPicPr>
          <p:cNvPr id="7" name="Picture 6" descr="A graph of a function&#10;&#10;Description automatically generated">
            <a:extLst>
              <a:ext uri="{FF2B5EF4-FFF2-40B4-BE49-F238E27FC236}">
                <a16:creationId xmlns:a16="http://schemas.microsoft.com/office/drawing/2014/main" id="{AB6CD01C-3CCB-12F0-F027-75D1CA1F4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186" y="1515113"/>
            <a:ext cx="7772400" cy="44641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FD3CDA-A22D-0843-2BEF-7BCD20AA082D}"/>
                  </a:ext>
                </a:extLst>
              </p:cNvPr>
              <p:cNvSpPr txBox="1"/>
              <p:nvPr/>
            </p:nvSpPr>
            <p:spPr>
              <a:xfrm>
                <a:off x="5514630" y="5772479"/>
                <a:ext cx="185756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FD3CDA-A22D-0843-2BEF-7BCD20AA0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630" y="5772479"/>
                <a:ext cx="185756" cy="615553"/>
              </a:xfrm>
              <a:prstGeom prst="rect">
                <a:avLst/>
              </a:prstGeom>
              <a:blipFill>
                <a:blip r:embed="rId3"/>
                <a:stretch>
                  <a:fillRect l="-93333" r="-140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FBA82A4-2A1A-A912-CB4B-01BF2C05F6A3}"/>
              </a:ext>
            </a:extLst>
          </p:cNvPr>
          <p:cNvSpPr txBox="1"/>
          <p:nvPr/>
        </p:nvSpPr>
        <p:spPr>
          <a:xfrm>
            <a:off x="6207775" y="1710384"/>
            <a:ext cx="2841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2FFF"/>
                </a:solidFill>
              </a:rPr>
              <a:t>True Occupancy Distribution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0D17A9-304A-3205-1DD7-37D11A33AFBA}"/>
              </a:ext>
            </a:extLst>
          </p:cNvPr>
          <p:cNvSpPr txBox="1"/>
          <p:nvPr/>
        </p:nvSpPr>
        <p:spPr>
          <a:xfrm>
            <a:off x="6958889" y="3321190"/>
            <a:ext cx="3336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A202"/>
                </a:solidFill>
              </a:rPr>
              <a:t>Perceived Occupancy Distribution</a:t>
            </a:r>
          </a:p>
        </p:txBody>
      </p:sp>
    </p:spTree>
    <p:extLst>
      <p:ext uri="{BB962C8B-B14F-4D97-AF65-F5344CB8AC3E}">
        <p14:creationId xmlns:p14="http://schemas.microsoft.com/office/powerpoint/2010/main" val="22851626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410CF-76E2-85E7-B597-27CAA3318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perception of collision probabilities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DB2A00-5283-47FC-AD2D-58F21AA82A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be the distance that an obstacle moves along its direction of travel for some time step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.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DB2A00-5283-47FC-AD2D-58F21AA82A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30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410CF-76E2-85E7-B597-27CAA3318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perception of collision probabilities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DB2A00-5283-47FC-AD2D-58F21AA82A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be the distance that an obstacle moves along its direction of travel for some time step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.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the true distribution*.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DB2A00-5283-47FC-AD2D-58F21AA82A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72C3F48-DDC6-6E36-1AC1-B4277E275417}"/>
              </a:ext>
            </a:extLst>
          </p:cNvPr>
          <p:cNvSpPr txBox="1"/>
          <p:nvPr/>
        </p:nvSpPr>
        <p:spPr>
          <a:xfrm>
            <a:off x="3744686" y="5317218"/>
            <a:ext cx="5225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*It’s technically a truncated normal bound between the min and max distances the obstacle can travel</a:t>
            </a:r>
          </a:p>
        </p:txBody>
      </p:sp>
    </p:spTree>
    <p:extLst>
      <p:ext uri="{BB962C8B-B14F-4D97-AF65-F5344CB8AC3E}">
        <p14:creationId xmlns:p14="http://schemas.microsoft.com/office/powerpoint/2010/main" val="6632438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410CF-76E2-85E7-B597-27CAA3318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perception of collision probabilities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DB2A00-5283-47FC-AD2D-58F21AA82A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be the distance that an obstacle moves along its direction of travel for some time step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.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the true distribution*. </a:t>
                </a:r>
              </a:p>
              <a:p>
                <a:r>
                  <a:rPr lang="en-US" dirty="0"/>
                  <a:t>Humans perceive the distance as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0≤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DB2A00-5283-47FC-AD2D-58F21AA82A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72C3F48-DDC6-6E36-1AC1-B4277E275417}"/>
              </a:ext>
            </a:extLst>
          </p:cNvPr>
          <p:cNvSpPr txBox="1"/>
          <p:nvPr/>
        </p:nvSpPr>
        <p:spPr>
          <a:xfrm>
            <a:off x="3744686" y="5317218"/>
            <a:ext cx="5225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*It’s technically a truncated normal bound between the min and max distances the obstacle can travel</a:t>
            </a:r>
          </a:p>
        </p:txBody>
      </p:sp>
    </p:spTree>
    <p:extLst>
      <p:ext uri="{BB962C8B-B14F-4D97-AF65-F5344CB8AC3E}">
        <p14:creationId xmlns:p14="http://schemas.microsoft.com/office/powerpoint/2010/main" val="1247199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sketch, drawing, line art, clipart&#10;&#10;Description automatically generated">
            <a:extLst>
              <a:ext uri="{FF2B5EF4-FFF2-40B4-BE49-F238E27FC236}">
                <a16:creationId xmlns:a16="http://schemas.microsoft.com/office/drawing/2014/main" id="{4B8AD4C1-0727-8848-A156-010DBD5868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0589" y="643466"/>
            <a:ext cx="7710822" cy="5571067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98C76AD0-9A5D-6094-D889-4B5EDB231759}"/>
              </a:ext>
            </a:extLst>
          </p:cNvPr>
          <p:cNvSpPr/>
          <p:nvPr/>
        </p:nvSpPr>
        <p:spPr>
          <a:xfrm>
            <a:off x="2169367" y="391886"/>
            <a:ext cx="7246776" cy="4223657"/>
          </a:xfrm>
          <a:custGeom>
            <a:avLst/>
            <a:gdLst>
              <a:gd name="connsiteX0" fmla="*/ 29547 w 7246776"/>
              <a:gd name="connsiteY0" fmla="*/ 4180114 h 4223657"/>
              <a:gd name="connsiteX1" fmla="*/ 29547 w 7246776"/>
              <a:gd name="connsiteY1" fmla="*/ 4180114 h 4223657"/>
              <a:gd name="connsiteX2" fmla="*/ 40433 w 7246776"/>
              <a:gd name="connsiteY2" fmla="*/ 4027714 h 4223657"/>
              <a:gd name="connsiteX3" fmla="*/ 116633 w 7246776"/>
              <a:gd name="connsiteY3" fmla="*/ 1796143 h 4223657"/>
              <a:gd name="connsiteX4" fmla="*/ 192833 w 7246776"/>
              <a:gd name="connsiteY4" fmla="*/ 1621971 h 4223657"/>
              <a:gd name="connsiteX5" fmla="*/ 356119 w 7246776"/>
              <a:gd name="connsiteY5" fmla="*/ 1328057 h 4223657"/>
              <a:gd name="connsiteX6" fmla="*/ 497633 w 7246776"/>
              <a:gd name="connsiteY6" fmla="*/ 1143000 h 4223657"/>
              <a:gd name="connsiteX7" fmla="*/ 595604 w 7246776"/>
              <a:gd name="connsiteY7" fmla="*/ 1045028 h 4223657"/>
              <a:gd name="connsiteX8" fmla="*/ 639147 w 7246776"/>
              <a:gd name="connsiteY8" fmla="*/ 979714 h 4223657"/>
              <a:gd name="connsiteX9" fmla="*/ 682690 w 7246776"/>
              <a:gd name="connsiteY9" fmla="*/ 957943 h 4223657"/>
              <a:gd name="connsiteX10" fmla="*/ 726233 w 7246776"/>
              <a:gd name="connsiteY10" fmla="*/ 947057 h 4223657"/>
              <a:gd name="connsiteX11" fmla="*/ 758890 w 7246776"/>
              <a:gd name="connsiteY11" fmla="*/ 936171 h 4223657"/>
              <a:gd name="connsiteX12" fmla="*/ 802433 w 7246776"/>
              <a:gd name="connsiteY12" fmla="*/ 892628 h 4223657"/>
              <a:gd name="connsiteX13" fmla="*/ 856862 w 7246776"/>
              <a:gd name="connsiteY13" fmla="*/ 870857 h 4223657"/>
              <a:gd name="connsiteX14" fmla="*/ 965719 w 7246776"/>
              <a:gd name="connsiteY14" fmla="*/ 849085 h 4223657"/>
              <a:gd name="connsiteX15" fmla="*/ 1041919 w 7246776"/>
              <a:gd name="connsiteY15" fmla="*/ 827314 h 4223657"/>
              <a:gd name="connsiteX16" fmla="*/ 1237862 w 7246776"/>
              <a:gd name="connsiteY16" fmla="*/ 805543 h 4223657"/>
              <a:gd name="connsiteX17" fmla="*/ 1346719 w 7246776"/>
              <a:gd name="connsiteY17" fmla="*/ 783771 h 4223657"/>
              <a:gd name="connsiteX18" fmla="*/ 1444690 w 7246776"/>
              <a:gd name="connsiteY18" fmla="*/ 772885 h 4223657"/>
              <a:gd name="connsiteX19" fmla="*/ 1673290 w 7246776"/>
              <a:gd name="connsiteY19" fmla="*/ 729343 h 4223657"/>
              <a:gd name="connsiteX20" fmla="*/ 1793033 w 7246776"/>
              <a:gd name="connsiteY20" fmla="*/ 707571 h 4223657"/>
              <a:gd name="connsiteX21" fmla="*/ 2021633 w 7246776"/>
              <a:gd name="connsiteY21" fmla="*/ 685800 h 4223657"/>
              <a:gd name="connsiteX22" fmla="*/ 2293776 w 7246776"/>
              <a:gd name="connsiteY22" fmla="*/ 674914 h 4223657"/>
              <a:gd name="connsiteX23" fmla="*/ 2391747 w 7246776"/>
              <a:gd name="connsiteY23" fmla="*/ 664028 h 4223657"/>
              <a:gd name="connsiteX24" fmla="*/ 2467947 w 7246776"/>
              <a:gd name="connsiteY24" fmla="*/ 642257 h 4223657"/>
              <a:gd name="connsiteX25" fmla="*/ 2522376 w 7246776"/>
              <a:gd name="connsiteY25" fmla="*/ 631371 h 4223657"/>
              <a:gd name="connsiteX26" fmla="*/ 2598576 w 7246776"/>
              <a:gd name="connsiteY26" fmla="*/ 631371 h 4223657"/>
              <a:gd name="connsiteX27" fmla="*/ 6767804 w 7246776"/>
              <a:gd name="connsiteY27" fmla="*/ 0 h 4223657"/>
              <a:gd name="connsiteX28" fmla="*/ 7246776 w 7246776"/>
              <a:gd name="connsiteY28" fmla="*/ 1143000 h 4223657"/>
              <a:gd name="connsiteX29" fmla="*/ 4383833 w 7246776"/>
              <a:gd name="connsiteY29" fmla="*/ 1371600 h 4223657"/>
              <a:gd name="connsiteX30" fmla="*/ 3088433 w 7246776"/>
              <a:gd name="connsiteY30" fmla="*/ 2188028 h 4223657"/>
              <a:gd name="connsiteX31" fmla="*/ 2261119 w 7246776"/>
              <a:gd name="connsiteY31" fmla="*/ 4223657 h 4223657"/>
              <a:gd name="connsiteX32" fmla="*/ 29547 w 7246776"/>
              <a:gd name="connsiteY32" fmla="*/ 4180114 h 422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246776" h="4223657">
                <a:moveTo>
                  <a:pt x="29547" y="4180114"/>
                </a:moveTo>
                <a:lnTo>
                  <a:pt x="29547" y="4180114"/>
                </a:lnTo>
                <a:cubicBezTo>
                  <a:pt x="33176" y="4129314"/>
                  <a:pt x="39661" y="4078638"/>
                  <a:pt x="40433" y="4027714"/>
                </a:cubicBezTo>
                <a:cubicBezTo>
                  <a:pt x="40773" y="4005246"/>
                  <a:pt x="-89835" y="2432753"/>
                  <a:pt x="116633" y="1796143"/>
                </a:cubicBezTo>
                <a:cubicBezTo>
                  <a:pt x="136183" y="1735864"/>
                  <a:pt x="165936" y="1679350"/>
                  <a:pt x="192833" y="1621971"/>
                </a:cubicBezTo>
                <a:cubicBezTo>
                  <a:pt x="245779" y="1509020"/>
                  <a:pt x="285376" y="1427098"/>
                  <a:pt x="356119" y="1328057"/>
                </a:cubicBezTo>
                <a:cubicBezTo>
                  <a:pt x="401255" y="1264867"/>
                  <a:pt x="442723" y="1197910"/>
                  <a:pt x="497633" y="1143000"/>
                </a:cubicBezTo>
                <a:cubicBezTo>
                  <a:pt x="530290" y="1110343"/>
                  <a:pt x="569985" y="1083455"/>
                  <a:pt x="595604" y="1045028"/>
                </a:cubicBezTo>
                <a:cubicBezTo>
                  <a:pt x="610118" y="1023257"/>
                  <a:pt x="615743" y="991416"/>
                  <a:pt x="639147" y="979714"/>
                </a:cubicBezTo>
                <a:cubicBezTo>
                  <a:pt x="653661" y="972457"/>
                  <a:pt x="667496" y="963641"/>
                  <a:pt x="682690" y="957943"/>
                </a:cubicBezTo>
                <a:cubicBezTo>
                  <a:pt x="696698" y="952690"/>
                  <a:pt x="711848" y="951167"/>
                  <a:pt x="726233" y="947057"/>
                </a:cubicBezTo>
                <a:cubicBezTo>
                  <a:pt x="737266" y="943905"/>
                  <a:pt x="748004" y="939800"/>
                  <a:pt x="758890" y="936171"/>
                </a:cubicBezTo>
                <a:cubicBezTo>
                  <a:pt x="773404" y="921657"/>
                  <a:pt x="783375" y="900251"/>
                  <a:pt x="802433" y="892628"/>
                </a:cubicBezTo>
                <a:cubicBezTo>
                  <a:pt x="820576" y="885371"/>
                  <a:pt x="838324" y="877036"/>
                  <a:pt x="856862" y="870857"/>
                </a:cubicBezTo>
                <a:cubicBezTo>
                  <a:pt x="902968" y="855488"/>
                  <a:pt x="913456" y="861146"/>
                  <a:pt x="965719" y="849085"/>
                </a:cubicBezTo>
                <a:cubicBezTo>
                  <a:pt x="991459" y="843145"/>
                  <a:pt x="1015834" y="831487"/>
                  <a:pt x="1041919" y="827314"/>
                </a:cubicBezTo>
                <a:cubicBezTo>
                  <a:pt x="1106810" y="816932"/>
                  <a:pt x="1173422" y="818431"/>
                  <a:pt x="1237862" y="805543"/>
                </a:cubicBezTo>
                <a:cubicBezTo>
                  <a:pt x="1274148" y="798286"/>
                  <a:pt x="1310168" y="789542"/>
                  <a:pt x="1346719" y="783771"/>
                </a:cubicBezTo>
                <a:cubicBezTo>
                  <a:pt x="1379175" y="778646"/>
                  <a:pt x="1412279" y="778287"/>
                  <a:pt x="1444690" y="772885"/>
                </a:cubicBezTo>
                <a:cubicBezTo>
                  <a:pt x="1521205" y="760133"/>
                  <a:pt x="1597049" y="743638"/>
                  <a:pt x="1673290" y="729343"/>
                </a:cubicBezTo>
                <a:cubicBezTo>
                  <a:pt x="1713164" y="721867"/>
                  <a:pt x="1752712" y="712051"/>
                  <a:pt x="1793033" y="707571"/>
                </a:cubicBezTo>
                <a:cubicBezTo>
                  <a:pt x="1871400" y="698863"/>
                  <a:pt x="1942076" y="690100"/>
                  <a:pt x="2021633" y="685800"/>
                </a:cubicBezTo>
                <a:cubicBezTo>
                  <a:pt x="2112288" y="680900"/>
                  <a:pt x="2203062" y="678543"/>
                  <a:pt x="2293776" y="674914"/>
                </a:cubicBezTo>
                <a:cubicBezTo>
                  <a:pt x="2326433" y="671285"/>
                  <a:pt x="2359271" y="669024"/>
                  <a:pt x="2391747" y="664028"/>
                </a:cubicBezTo>
                <a:cubicBezTo>
                  <a:pt x="2444699" y="655882"/>
                  <a:pt x="2422418" y="653639"/>
                  <a:pt x="2467947" y="642257"/>
                </a:cubicBezTo>
                <a:cubicBezTo>
                  <a:pt x="2485897" y="637769"/>
                  <a:pt x="2503938" y="632908"/>
                  <a:pt x="2522376" y="631371"/>
                </a:cubicBezTo>
                <a:cubicBezTo>
                  <a:pt x="2547688" y="629262"/>
                  <a:pt x="2573176" y="631371"/>
                  <a:pt x="2598576" y="631371"/>
                </a:cubicBezTo>
                <a:lnTo>
                  <a:pt x="6767804" y="0"/>
                </a:lnTo>
                <a:lnTo>
                  <a:pt x="7246776" y="1143000"/>
                </a:lnTo>
                <a:lnTo>
                  <a:pt x="4383833" y="1371600"/>
                </a:lnTo>
                <a:lnTo>
                  <a:pt x="3088433" y="2188028"/>
                </a:lnTo>
                <a:lnTo>
                  <a:pt x="2261119" y="4223657"/>
                </a:lnTo>
                <a:lnTo>
                  <a:pt x="29547" y="4180114"/>
                </a:lnTo>
                <a:close/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605374-5371-0332-11FE-777D7F1D5468}"/>
              </a:ext>
            </a:extLst>
          </p:cNvPr>
          <p:cNvSpPr txBox="1"/>
          <p:nvPr/>
        </p:nvSpPr>
        <p:spPr>
          <a:xfrm>
            <a:off x="3189515" y="458800"/>
            <a:ext cx="2127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Finite-State Machine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CE4620-9425-F31E-F631-CB7E17890B73}"/>
              </a:ext>
            </a:extLst>
          </p:cNvPr>
          <p:cNvSpPr txBox="1"/>
          <p:nvPr/>
        </p:nvSpPr>
        <p:spPr>
          <a:xfrm>
            <a:off x="2673027" y="3428999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x_0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E5C238-1F69-3DBE-3F73-1017BDEEBC1A}"/>
              </a:ext>
            </a:extLst>
          </p:cNvPr>
          <p:cNvSpPr txBox="1"/>
          <p:nvPr/>
        </p:nvSpPr>
        <p:spPr>
          <a:xfrm>
            <a:off x="3848684" y="2950028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x_1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A42013-12EA-7597-14F6-FDD89D9B631A}"/>
              </a:ext>
            </a:extLst>
          </p:cNvPr>
          <p:cNvSpPr txBox="1"/>
          <p:nvPr/>
        </p:nvSpPr>
        <p:spPr>
          <a:xfrm>
            <a:off x="4365172" y="3564857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x_2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70B0B8-B3C7-B70A-B60E-7E57404FDA21}"/>
              </a:ext>
            </a:extLst>
          </p:cNvPr>
          <p:cNvSpPr txBox="1"/>
          <p:nvPr/>
        </p:nvSpPr>
        <p:spPr>
          <a:xfrm>
            <a:off x="3189515" y="1943899"/>
            <a:ext cx="516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x_3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95F1E2-3C27-718E-0D1A-DCF8E15F15F7}"/>
              </a:ext>
            </a:extLst>
          </p:cNvPr>
          <p:cNvSpPr txBox="1"/>
          <p:nvPr/>
        </p:nvSpPr>
        <p:spPr>
          <a:xfrm>
            <a:off x="5410201" y="1759233"/>
            <a:ext cx="516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x_4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E1AAB6-B7B3-9BC7-0638-1534510A4340}"/>
              </a:ext>
            </a:extLst>
          </p:cNvPr>
          <p:cNvSpPr txBox="1"/>
          <p:nvPr/>
        </p:nvSpPr>
        <p:spPr>
          <a:xfrm>
            <a:off x="4800212" y="1136033"/>
            <a:ext cx="516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x_5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77022B9-4814-1D05-F3E0-8908718C5E1A}"/>
              </a:ext>
            </a:extLst>
          </p:cNvPr>
          <p:cNvSpPr txBox="1"/>
          <p:nvPr/>
        </p:nvSpPr>
        <p:spPr>
          <a:xfrm>
            <a:off x="7108177" y="1212233"/>
            <a:ext cx="516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x_6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1C91F23-C580-7A38-17F1-A9E8E103CBBD}"/>
              </a:ext>
            </a:extLst>
          </p:cNvPr>
          <p:cNvSpPr txBox="1"/>
          <p:nvPr/>
        </p:nvSpPr>
        <p:spPr>
          <a:xfrm>
            <a:off x="7249692" y="565902"/>
            <a:ext cx="516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x_7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E153E9-742B-8D45-0F08-CD409F58B056}"/>
              </a:ext>
            </a:extLst>
          </p:cNvPr>
          <p:cNvSpPr txBox="1"/>
          <p:nvPr/>
        </p:nvSpPr>
        <p:spPr>
          <a:xfrm>
            <a:off x="7287099" y="4523210"/>
            <a:ext cx="2129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Path Plan given state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ABC0329-F5AD-E3E3-97B1-5FA4071B6C0E}"/>
              </a:ext>
            </a:extLst>
          </p:cNvPr>
          <p:cNvCxnSpPr/>
          <p:nvPr/>
        </p:nvCxnSpPr>
        <p:spPr>
          <a:xfrm flipV="1">
            <a:off x="8619255" y="3134694"/>
            <a:ext cx="307031" cy="117604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81CC164-20F8-0F1F-50C4-FDDE0459FA66}"/>
              </a:ext>
            </a:extLst>
          </p:cNvPr>
          <p:cNvCxnSpPr>
            <a:cxnSpLocks/>
          </p:cNvCxnSpPr>
          <p:nvPr/>
        </p:nvCxnSpPr>
        <p:spPr>
          <a:xfrm flipH="1" flipV="1">
            <a:off x="7507936" y="3201219"/>
            <a:ext cx="318894" cy="128320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116A418-7053-2EF8-B212-5E3E12B0F1B9}"/>
              </a:ext>
            </a:extLst>
          </p:cNvPr>
          <p:cNvCxnSpPr>
            <a:cxnSpLocks/>
          </p:cNvCxnSpPr>
          <p:nvPr/>
        </p:nvCxnSpPr>
        <p:spPr>
          <a:xfrm flipH="1" flipV="1">
            <a:off x="6494674" y="3934189"/>
            <a:ext cx="755018" cy="758918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73DD963-E1F6-B434-8F13-C4FAC093A1BB}"/>
              </a:ext>
            </a:extLst>
          </p:cNvPr>
          <p:cNvCxnSpPr>
            <a:cxnSpLocks/>
          </p:cNvCxnSpPr>
          <p:nvPr/>
        </p:nvCxnSpPr>
        <p:spPr>
          <a:xfrm flipH="1">
            <a:off x="5792755" y="4867123"/>
            <a:ext cx="1315422" cy="35158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5605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410CF-76E2-85E7-B597-27CAA3318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perception of collision probabilities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DB2A00-5283-47FC-AD2D-58F21AA82A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be the distance that an obstacle moves along its direction of travel for some time step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.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the true distribution*. </a:t>
                </a:r>
              </a:p>
              <a:p>
                <a:r>
                  <a:rPr lang="en-US" dirty="0"/>
                  <a:t>Humans perceive the distance as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0≤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DB2A00-5283-47FC-AD2D-58F21AA82A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72C3F48-DDC6-6E36-1AC1-B4277E275417}"/>
              </a:ext>
            </a:extLst>
          </p:cNvPr>
          <p:cNvSpPr txBox="1"/>
          <p:nvPr/>
        </p:nvSpPr>
        <p:spPr>
          <a:xfrm>
            <a:off x="3744686" y="5317218"/>
            <a:ext cx="5225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*It’s technically a truncated normal bound between the min and max distances the obstacle can travel</a:t>
            </a:r>
          </a:p>
        </p:txBody>
      </p:sp>
    </p:spTree>
    <p:extLst>
      <p:ext uri="{BB962C8B-B14F-4D97-AF65-F5344CB8AC3E}">
        <p14:creationId xmlns:p14="http://schemas.microsoft.com/office/powerpoint/2010/main" val="11222117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410CF-76E2-85E7-B597-27CAA3318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perception of collision probabilities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DB2A00-5283-47FC-AD2D-58F21AA82A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be the distance that an obstacle moved along its direction of travel for some time step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.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is the true distribution*. </a:t>
                </a:r>
              </a:p>
              <a:p>
                <a:r>
                  <a:rPr lang="en-US" dirty="0"/>
                  <a:t>Humans perceive the distance as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0≤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represents some % increase of uncertainty.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DB2A00-5283-47FC-AD2D-58F21AA82A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72C3F48-DDC6-6E36-1AC1-B4277E275417}"/>
              </a:ext>
            </a:extLst>
          </p:cNvPr>
          <p:cNvSpPr txBox="1"/>
          <p:nvPr/>
        </p:nvSpPr>
        <p:spPr>
          <a:xfrm>
            <a:off x="3744686" y="5317218"/>
            <a:ext cx="5225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*It’s technically a truncated normal bound between the min and max distances the obstacle can travel</a:t>
            </a:r>
          </a:p>
        </p:txBody>
      </p:sp>
    </p:spTree>
    <p:extLst>
      <p:ext uri="{BB962C8B-B14F-4D97-AF65-F5344CB8AC3E}">
        <p14:creationId xmlns:p14="http://schemas.microsoft.com/office/powerpoint/2010/main" val="875259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C477752-ACCA-41C1-9B1D-D0CED1F9C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A6E926-6076-F984-4C0A-E1E8625A1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664"/>
            <a:ext cx="6163624" cy="13064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EXAMPLE</a:t>
            </a:r>
          </a:p>
        </p:txBody>
      </p:sp>
      <p:pic>
        <p:nvPicPr>
          <p:cNvPr id="5" name="Content Placeholder 4" descr="A diagram of a diagram&#10;&#10;Description automatically generated with low confidence">
            <a:extLst>
              <a:ext uri="{FF2B5EF4-FFF2-40B4-BE49-F238E27FC236}">
                <a16:creationId xmlns:a16="http://schemas.microsoft.com/office/drawing/2014/main" id="{B8AC4E55-CE05-B97F-6BA3-FC87EB5518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5312" y="1845426"/>
            <a:ext cx="8318323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32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59EA7-AE6B-6153-993E-EC3767086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Repulsion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7BD33-DCFE-078E-C0FE-460A9B0BC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seem to assume,</a:t>
            </a:r>
          </a:p>
        </p:txBody>
      </p:sp>
      <p:pic>
        <p:nvPicPr>
          <p:cNvPr id="5" name="Picture 4" descr="A picture containing circle, drawing, sketch, clipart&#10;&#10;Description automatically generated">
            <a:extLst>
              <a:ext uri="{FF2B5EF4-FFF2-40B4-BE49-F238E27FC236}">
                <a16:creationId xmlns:a16="http://schemas.microsoft.com/office/drawing/2014/main" id="{D239DBFE-7066-F2BF-BCD5-2DAC7BA6A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350" y="1638300"/>
            <a:ext cx="3797300" cy="3581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6E4F1B-E7B9-FE6C-64F8-9DFE8A7B1DC4}"/>
              </a:ext>
            </a:extLst>
          </p:cNvPr>
          <p:cNvSpPr txBox="1"/>
          <p:nvPr/>
        </p:nvSpPr>
        <p:spPr>
          <a:xfrm>
            <a:off x="5974916" y="1573491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Wasp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7E1A8D-A615-1680-84B3-3CECD7713E6A}"/>
              </a:ext>
            </a:extLst>
          </p:cNvPr>
          <p:cNvSpPr txBox="1"/>
          <p:nvPr/>
        </p:nvSpPr>
        <p:spPr>
          <a:xfrm>
            <a:off x="5550569" y="4001294"/>
            <a:ext cx="776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Facing</a:t>
            </a:r>
          </a:p>
        </p:txBody>
      </p:sp>
    </p:spTree>
    <p:extLst>
      <p:ext uri="{BB962C8B-B14F-4D97-AF65-F5344CB8AC3E}">
        <p14:creationId xmlns:p14="http://schemas.microsoft.com/office/powerpoint/2010/main" val="3049803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iagram, design, illustration&#10;&#10;Description automatically generated">
            <a:extLst>
              <a:ext uri="{FF2B5EF4-FFF2-40B4-BE49-F238E27FC236}">
                <a16:creationId xmlns:a16="http://schemas.microsoft.com/office/drawing/2014/main" id="{17081CFE-68FA-EEB6-F9F4-9E33AF5A2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92" y="977113"/>
            <a:ext cx="7772400" cy="58808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059EA7-AE6B-6153-993E-EC3767086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Repulsion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7BD33-DCFE-078E-C0FE-460A9B0BC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maybe more like,</a:t>
            </a:r>
          </a:p>
        </p:txBody>
      </p:sp>
    </p:spTree>
    <p:extLst>
      <p:ext uri="{BB962C8B-B14F-4D97-AF65-F5344CB8AC3E}">
        <p14:creationId xmlns:p14="http://schemas.microsoft.com/office/powerpoint/2010/main" val="1471611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3CEB6-471C-B4B2-F6FE-470D72D5D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6D803-B4CA-7E2F-84AB-B043124B4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build an accurate symbolic model of the human’s behavior?</a:t>
            </a:r>
          </a:p>
          <a:p>
            <a:r>
              <a:rPr lang="en-US" dirty="0"/>
              <a:t>Can we use the symbolic model to evaluate the discrepancy between the human’s behavior and the intended behavior of the AI?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720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FA4D6-8663-912A-6135-8F8ED1616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model</a:t>
            </a:r>
          </a:p>
        </p:txBody>
      </p:sp>
      <p:pic>
        <p:nvPicPr>
          <p:cNvPr id="13" name="Content Placeholder 12" descr="A picture containing diagram, drawing, line art&#10;&#10;Description automatically generated">
            <a:extLst>
              <a:ext uri="{FF2B5EF4-FFF2-40B4-BE49-F238E27FC236}">
                <a16:creationId xmlns:a16="http://schemas.microsoft.com/office/drawing/2014/main" id="{ADF3DF14-61D0-D30B-791F-DCE1B5B3CA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3869" y="1825625"/>
            <a:ext cx="6584261" cy="4351338"/>
          </a:xfrm>
        </p:spPr>
      </p:pic>
    </p:spTree>
    <p:extLst>
      <p:ext uri="{BB962C8B-B14F-4D97-AF65-F5344CB8AC3E}">
        <p14:creationId xmlns:p14="http://schemas.microsoft.com/office/powerpoint/2010/main" val="3537782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57898-4F0F-5C83-69B6-45B03DF4D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Repulsion field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C7FD4-AE39-BB6F-321A-D6BEB2764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velocity of the obstacles in the repulsive field by creating virtual copies of the obstacles that simulate a human estimate of where an obstacle will be when the bee intersects its path. </a:t>
            </a:r>
          </a:p>
        </p:txBody>
      </p:sp>
    </p:spTree>
    <p:extLst>
      <p:ext uri="{BB962C8B-B14F-4D97-AF65-F5344CB8AC3E}">
        <p14:creationId xmlns:p14="http://schemas.microsoft.com/office/powerpoint/2010/main" val="2530528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27232</TotalTime>
  <Words>917</Words>
  <Application>Microsoft Macintosh PowerPoint</Application>
  <PresentationFormat>Widescreen</PresentationFormat>
  <Paragraphs>99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Office Theme</vt:lpstr>
      <vt:lpstr>Busy Bee ideas</vt:lpstr>
      <vt:lpstr>Old Ideas (6/1)</vt:lpstr>
      <vt:lpstr>PowerPoint Presentation</vt:lpstr>
      <vt:lpstr>EXAMPLE</vt:lpstr>
      <vt:lpstr>Repulsion Field</vt:lpstr>
      <vt:lpstr>Repulsion Field</vt:lpstr>
      <vt:lpstr>Research Questions</vt:lpstr>
      <vt:lpstr>Symbolic model</vt:lpstr>
      <vt:lpstr>Repulsion field</vt:lpstr>
      <vt:lpstr>Triggers for state transitions.  </vt:lpstr>
      <vt:lpstr>Triggers for state transitions.  </vt:lpstr>
      <vt:lpstr>Triggers for state transitions.  </vt:lpstr>
      <vt:lpstr>Obstacle Trajectory Predictions</vt:lpstr>
      <vt:lpstr>New Ideas (8/20)</vt:lpstr>
      <vt:lpstr>Likelihood of path</vt:lpstr>
      <vt:lpstr>Likelihood of path</vt:lpstr>
      <vt:lpstr>Likelihood of path</vt:lpstr>
      <vt:lpstr>Likelihood of path</vt:lpstr>
      <vt:lpstr>SES cost function</vt:lpstr>
      <vt:lpstr>SES cost function</vt:lpstr>
      <vt:lpstr>Inference</vt:lpstr>
      <vt:lpstr>Modifications to SES</vt:lpstr>
      <vt:lpstr>Modifications to SES</vt:lpstr>
      <vt:lpstr>SES replanning</vt:lpstr>
      <vt:lpstr>Collision probabilities</vt:lpstr>
      <vt:lpstr>Human perception of collision probabilities</vt:lpstr>
      <vt:lpstr>Human perception of collision probabilities</vt:lpstr>
      <vt:lpstr>Human perception of collision probabilities</vt:lpstr>
      <vt:lpstr>Human perception of collision probabilities</vt:lpstr>
      <vt:lpstr>Human perception of collision probabilities</vt:lpstr>
      <vt:lpstr>Human perception of collision probabilities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Busy Bee ideas</dc:title>
  <dc:creator>Champlin, Loren M - (champlin)</dc:creator>
  <cp:lastModifiedBy>Champlin, Loren M - (champlin)</cp:lastModifiedBy>
  <cp:revision>20</cp:revision>
  <dcterms:created xsi:type="dcterms:W3CDTF">2023-06-23T04:14:03Z</dcterms:created>
  <dcterms:modified xsi:type="dcterms:W3CDTF">2023-08-24T20:11:09Z</dcterms:modified>
</cp:coreProperties>
</file>